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65" r:id="rId3"/>
    <p:sldId id="267"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1823" autoAdjust="0"/>
  </p:normalViewPr>
  <p:slideViewPr>
    <p:cSldViewPr snapToGrid="0">
      <p:cViewPr varScale="1">
        <p:scale>
          <a:sx n="52" d="100"/>
          <a:sy n="52" d="100"/>
        </p:scale>
        <p:origin x="1458" y="6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55" d="100"/>
          <a:sy n="55" d="100"/>
        </p:scale>
        <p:origin x="288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jpg>
</file>

<file path=ppt/media/image4.jp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AB44C1-78EC-43E5-B6A9-B73C8688038B}" type="datetimeFigureOut">
              <a:rPr lang="en-AU" smtClean="0"/>
              <a:t>11/09/2018</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4FF082-59F2-4417-B643-C7B29BC9DA45}" type="slidenum">
              <a:rPr lang="en-AU" smtClean="0"/>
              <a:t>‹#›</a:t>
            </a:fld>
            <a:endParaRPr lang="en-AU"/>
          </a:p>
        </p:txBody>
      </p:sp>
    </p:spTree>
    <p:extLst>
      <p:ext uri="{BB962C8B-B14F-4D97-AF65-F5344CB8AC3E}">
        <p14:creationId xmlns:p14="http://schemas.microsoft.com/office/powerpoint/2010/main" val="154821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aihw.gov.au/reports/heart-stroke-vascular-disease/cardiovascular-health-compendium/contents/how-many-australians-have-cardiovascular-disease"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aihw.gov.au/reports/life-expectancy-death/deaths-in-australia/contents/leading-causes-of-death"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wearable-technologies.com/2015/05/wearables-for-elderly/"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www.preventicesolutions.com/"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With an aging population also comes the higher risk of heart problems, for example congestive heart failure which is 10 times more likely in the elderly than in younger adults.</a:t>
            </a:r>
          </a:p>
          <a:p>
            <a:r>
              <a:rPr lang="en-AU" dirty="0"/>
              <a:t>There are a few different types of heart failure and as they are chronic progressive conditions it is essential to monitor the hearts performance if cardiovascular issues are known or suspected.</a:t>
            </a:r>
          </a:p>
          <a:p>
            <a:r>
              <a:rPr lang="en-AU" dirty="0"/>
              <a:t>Using a heartrate monitor is a non invasive way to keep track of an individuals heart rate and performance.</a:t>
            </a:r>
          </a:p>
          <a:p>
            <a:endParaRPr lang="en-AU" dirty="0"/>
          </a:p>
          <a:p>
            <a:r>
              <a:rPr lang="en-AU" dirty="0"/>
              <a:t>Graph: </a:t>
            </a:r>
            <a:r>
              <a:rPr lang="en-AU" dirty="0">
                <a:hlinkClick r:id="rId3"/>
              </a:rPr>
              <a:t>https://www.aihw.gov.au/reports/heart-stroke-vascular-disease/cardiovascular-health-compendium/contents/how-many-australians-have-cardiovascular-disease</a:t>
            </a:r>
            <a:endParaRPr lang="en-AU" dirty="0"/>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2</a:t>
            </a:fld>
            <a:endParaRPr lang="en-AU"/>
          </a:p>
        </p:txBody>
      </p:sp>
    </p:spTree>
    <p:extLst>
      <p:ext uri="{BB962C8B-B14F-4D97-AF65-F5344CB8AC3E}">
        <p14:creationId xmlns:p14="http://schemas.microsoft.com/office/powerpoint/2010/main" val="2096865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In Australia </a:t>
            </a:r>
            <a:r>
              <a:rPr lang="en-AU" sz="1200" b="0" i="0" kern="1200" dirty="0">
                <a:solidFill>
                  <a:schemeClr val="tx1"/>
                </a:solidFill>
                <a:effectLst/>
                <a:latin typeface="+mn-lt"/>
                <a:ea typeface="+mn-ea"/>
                <a:cs typeface="+mn-cs"/>
              </a:rPr>
              <a:t>Coronary heart disease is the leading underlying cause of death, followed by dementia,  Alzheimer disease, cerebrovascular disease (which includes stroke), lung cancer and chronic obstructive pulmonary disease (COPD).</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b="0" i="0" kern="1200" dirty="0">
                <a:solidFill>
                  <a:schemeClr val="tx1"/>
                </a:solidFill>
                <a:effectLst/>
                <a:latin typeface="+mn-lt"/>
                <a:ea typeface="+mn-ea"/>
                <a:cs typeface="+mn-cs"/>
              </a:rPr>
              <a:t>An estimated 4.2 million (22%) Australian adults aged 18 years and over had 1 or more cardiovascular diseases in 2014–15, based on self-reported data from the Australian Bureau of Statistics 2014–15 National Health Survey. This includes conditions such as coronary heart disease, stroke, heart failure and hypertension.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b="0" i="0" kern="1200" dirty="0">
                <a:solidFill>
                  <a:schemeClr val="tx1"/>
                </a:solidFill>
                <a:effectLst/>
                <a:latin typeface="+mn-lt"/>
                <a:ea typeface="+mn-ea"/>
                <a:cs typeface="+mn-cs"/>
              </a:rPr>
              <a:t>In 2013, an estimated 65,300 people aged 25 and over had an acute coronary event in the form of a heart attack or unstable angina—around 180 events every day, based on hospitalisations and mortality data.</a:t>
            </a: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Graph: </a:t>
            </a:r>
            <a:r>
              <a:rPr lang="en-AU" dirty="0">
                <a:hlinkClick r:id="rId3"/>
              </a:rPr>
              <a:t>https://www.aihw.gov.au/reports/life-expectancy-death/deaths-in-australia/contents/leading-causes-of-death</a:t>
            </a:r>
            <a:endParaRPr lang="en-AU" dirty="0"/>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3</a:t>
            </a:fld>
            <a:endParaRPr lang="en-AU"/>
          </a:p>
        </p:txBody>
      </p:sp>
    </p:spTree>
    <p:extLst>
      <p:ext uri="{BB962C8B-B14F-4D97-AF65-F5344CB8AC3E}">
        <p14:creationId xmlns:p14="http://schemas.microsoft.com/office/powerpoint/2010/main" val="3185260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Existing technology: </a:t>
            </a:r>
          </a:p>
          <a:p>
            <a:r>
              <a:rPr lang="en-AU" dirty="0"/>
              <a:t>Left Image: Body Guardian Sensor</a:t>
            </a:r>
          </a:p>
          <a:p>
            <a:r>
              <a:rPr lang="en-AU" sz="1200" b="0" i="0" kern="1200" dirty="0">
                <a:solidFill>
                  <a:schemeClr val="tx1"/>
                </a:solidFill>
                <a:effectLst/>
                <a:latin typeface="+mn-lt"/>
                <a:ea typeface="+mn-ea"/>
                <a:cs typeface="+mn-cs"/>
              </a:rPr>
              <a:t>Performs cardiac ECG and rhythm monitoring. A body worn sensor allows individuals to remain active and independent while their heart and general health are being monitored. The patient data is wirelessly delivered to the </a:t>
            </a:r>
            <a:r>
              <a:rPr lang="en-AU" sz="1200" b="0" i="0" kern="1200" dirty="0" err="1">
                <a:solidFill>
                  <a:schemeClr val="tx1"/>
                </a:solidFill>
                <a:effectLst/>
                <a:latin typeface="+mn-lt"/>
                <a:ea typeface="+mn-ea"/>
                <a:cs typeface="+mn-cs"/>
              </a:rPr>
              <a:t>Preventice</a:t>
            </a:r>
            <a:r>
              <a:rPr lang="en-AU" sz="1200" b="0" i="0" kern="1200" dirty="0">
                <a:solidFill>
                  <a:schemeClr val="tx1"/>
                </a:solidFill>
                <a:effectLst/>
                <a:latin typeface="+mn-lt"/>
                <a:ea typeface="+mn-ea"/>
                <a:cs typeface="+mn-cs"/>
              </a:rPr>
              <a:t> Care Platform, a cloud-based </a:t>
            </a:r>
            <a:r>
              <a:rPr lang="en-AU" sz="1200" b="0" i="0" kern="1200" dirty="0" err="1">
                <a:solidFill>
                  <a:schemeClr val="tx1"/>
                </a:solidFill>
                <a:effectLst/>
                <a:latin typeface="+mn-lt"/>
                <a:ea typeface="+mn-ea"/>
                <a:cs typeface="+mn-cs"/>
              </a:rPr>
              <a:t>mHealth</a:t>
            </a:r>
            <a:r>
              <a:rPr lang="en-AU" sz="1200" b="0" i="0" kern="1200" dirty="0">
                <a:solidFill>
                  <a:schemeClr val="tx1"/>
                </a:solidFill>
                <a:effectLst/>
                <a:latin typeface="+mn-lt"/>
                <a:ea typeface="+mn-ea"/>
                <a:cs typeface="+mn-cs"/>
              </a:rPr>
              <a:t> platform that collects real-time data from devices and delivers information to physicians.</a:t>
            </a:r>
          </a:p>
          <a:p>
            <a:r>
              <a:rPr lang="en-AU" sz="1200" b="0" i="0" kern="1200" dirty="0">
                <a:solidFill>
                  <a:schemeClr val="tx1"/>
                </a:solidFill>
                <a:effectLst/>
                <a:latin typeface="+mn-lt"/>
                <a:ea typeface="+mn-ea"/>
                <a:cs typeface="+mn-cs"/>
              </a:rPr>
              <a:t>Right Image: </a:t>
            </a:r>
            <a:r>
              <a:rPr lang="en-AU" sz="1200" b="0" i="0" kern="1200" dirty="0" err="1">
                <a:solidFill>
                  <a:schemeClr val="tx1"/>
                </a:solidFill>
                <a:effectLst/>
                <a:latin typeface="+mn-lt"/>
                <a:ea typeface="+mn-ea"/>
                <a:cs typeface="+mn-cs"/>
              </a:rPr>
              <a:t>Kito</a:t>
            </a:r>
            <a:r>
              <a:rPr lang="en-AU" sz="1200" b="0" i="0" kern="1200" dirty="0">
                <a:solidFill>
                  <a:schemeClr val="tx1"/>
                </a:solidFill>
                <a:effectLst/>
                <a:latin typeface="+mn-lt"/>
                <a:ea typeface="+mn-ea"/>
                <a:cs typeface="+mn-cs"/>
              </a:rPr>
              <a:t>+</a:t>
            </a:r>
          </a:p>
          <a:p>
            <a:r>
              <a:rPr lang="en-AU" sz="1200" b="0" i="0" kern="1200" dirty="0">
                <a:solidFill>
                  <a:schemeClr val="tx1"/>
                </a:solidFill>
                <a:effectLst/>
                <a:latin typeface="+mn-lt"/>
                <a:ea typeface="+mn-ea"/>
                <a:cs typeface="+mn-cs"/>
              </a:rPr>
              <a:t>The </a:t>
            </a:r>
            <a:r>
              <a:rPr lang="en-AU" sz="1200" b="0" i="0" kern="1200" dirty="0" err="1">
                <a:solidFill>
                  <a:schemeClr val="tx1"/>
                </a:solidFill>
                <a:effectLst/>
                <a:latin typeface="+mn-lt"/>
                <a:ea typeface="+mn-ea"/>
                <a:cs typeface="+mn-cs"/>
              </a:rPr>
              <a:t>Kito</a:t>
            </a:r>
            <a:r>
              <a:rPr lang="en-AU" sz="1200" b="0" i="0" kern="1200" dirty="0">
                <a:solidFill>
                  <a:schemeClr val="tx1"/>
                </a:solidFill>
                <a:effectLst/>
                <a:latin typeface="+mn-lt"/>
                <a:ea typeface="+mn-ea"/>
                <a:cs typeface="+mn-cs"/>
              </a:rPr>
              <a:t>+ has two ECG sensors, a skin temperature sensor, a heart rate sensor, and a blood oxygen sensor. After a scan lasting about 30 seconds with the index and middle fingers on each of the sensors, the companion app shows the blood oxygen, heart rate, skin temperature, ECG, and respiration rate.</a:t>
            </a:r>
          </a:p>
          <a:p>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Information:</a:t>
            </a:r>
          </a:p>
          <a:p>
            <a:r>
              <a:rPr lang="en-AU" dirty="0">
                <a:hlinkClick r:id="rId3"/>
              </a:rPr>
              <a:t>https://www.wearable-technologies.com/2015/05/wearables-for-elderly/</a:t>
            </a:r>
            <a:endParaRPr lang="en-AU" dirty="0"/>
          </a:p>
          <a:p>
            <a:r>
              <a:rPr lang="en-AU" dirty="0">
                <a:hlinkClick r:id="rId4"/>
              </a:rPr>
              <a:t>http://www.preventicesolutions.com/</a:t>
            </a:r>
            <a:endParaRPr lang="en-AU" dirty="0"/>
          </a:p>
          <a:p>
            <a:r>
              <a:rPr lang="en-AU" dirty="0"/>
              <a:t>https://yourtechexplained.com/2016/04/02/kito-heart-monitor-gsl16/</a:t>
            </a:r>
          </a:p>
          <a:p>
            <a:endParaRPr lang="en-AU" dirty="0"/>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4</a:t>
            </a:fld>
            <a:endParaRPr lang="en-AU"/>
          </a:p>
        </p:txBody>
      </p:sp>
    </p:spTree>
    <p:extLst>
      <p:ext uri="{BB962C8B-B14F-4D97-AF65-F5344CB8AC3E}">
        <p14:creationId xmlns:p14="http://schemas.microsoft.com/office/powerpoint/2010/main" val="1859362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The project will use a HR sensor to collect heart beat data</a:t>
            </a:r>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5</a:t>
            </a:fld>
            <a:endParaRPr lang="en-AU"/>
          </a:p>
        </p:txBody>
      </p:sp>
    </p:spTree>
    <p:extLst>
      <p:ext uri="{BB962C8B-B14F-4D97-AF65-F5344CB8AC3E}">
        <p14:creationId xmlns:p14="http://schemas.microsoft.com/office/powerpoint/2010/main" val="17499505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It will use a collection of this heart rate data to calculate the bpm of the user</a:t>
            </a:r>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6</a:t>
            </a:fld>
            <a:endParaRPr lang="en-AU"/>
          </a:p>
        </p:txBody>
      </p:sp>
    </p:spTree>
    <p:extLst>
      <p:ext uri="{BB962C8B-B14F-4D97-AF65-F5344CB8AC3E}">
        <p14:creationId xmlns:p14="http://schemas.microsoft.com/office/powerpoint/2010/main" val="31335065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If the heart rate is outside of normal levels it will alert using the ethernet shield.</a:t>
            </a:r>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7</a:t>
            </a:fld>
            <a:endParaRPr lang="en-AU"/>
          </a:p>
        </p:txBody>
      </p:sp>
    </p:spTree>
    <p:extLst>
      <p:ext uri="{BB962C8B-B14F-4D97-AF65-F5344CB8AC3E}">
        <p14:creationId xmlns:p14="http://schemas.microsoft.com/office/powerpoint/2010/main" val="38183334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Tech could be added into already existing smart watches. </a:t>
            </a:r>
          </a:p>
          <a:p>
            <a:r>
              <a:rPr lang="en-AU" dirty="0"/>
              <a:t>They already calculate BPM and have GPS with certain apps, this could be taken further by constant monitoring and when irregular conditions are present pre-loaded emergency contacts will be notified and if heart beat stops completely then emergency services can be notified with GPS coordinates of the persons location.</a:t>
            </a:r>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8</a:t>
            </a:fld>
            <a:endParaRPr lang="en-AU"/>
          </a:p>
        </p:txBody>
      </p:sp>
    </p:spTree>
    <p:extLst>
      <p:ext uri="{BB962C8B-B14F-4D97-AF65-F5344CB8AC3E}">
        <p14:creationId xmlns:p14="http://schemas.microsoft.com/office/powerpoint/2010/main" val="325132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2FA57284-B1AA-4FDF-9E12-B758E0E762B7}" type="datetimeFigureOut">
              <a:rPr lang="en-AU" smtClean="0"/>
              <a:t>11/09/2018</a:t>
            </a:fld>
            <a:endParaRPr lang="en-A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5E1C16BB-03F8-4283-AB4D-6DF788454445}"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33145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11/09/2018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2230384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11/09/2018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23971070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11/09/2018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8522197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FA57284-B1AA-4FDF-9E12-B758E0E762B7}" type="datetimeFigureOut">
              <a:rPr lang="en-AU" smtClean="0"/>
              <a:t>11/09/2018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98128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A57284-B1AA-4FDF-9E12-B758E0E762B7}" type="datetimeFigureOut">
              <a:rPr lang="en-AU" smtClean="0"/>
              <a:t>11/09/2018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06735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A57284-B1AA-4FDF-9E12-B758E0E762B7}" type="datetimeFigureOut">
              <a:rPr lang="en-AU" smtClean="0"/>
              <a:t>11/09/2018</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006395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A57284-B1AA-4FDF-9E12-B758E0E762B7}" type="datetimeFigureOut">
              <a:rPr lang="en-AU" smtClean="0"/>
              <a:t>11/09/2018</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357886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A57284-B1AA-4FDF-9E12-B758E0E762B7}" type="datetimeFigureOut">
              <a:rPr lang="en-AU" smtClean="0"/>
              <a:t>11/09/2018</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1420393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FA57284-B1AA-4FDF-9E12-B758E0E762B7}" type="datetimeFigureOut">
              <a:rPr lang="en-AU" smtClean="0"/>
              <a:t>11/09/2018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613594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FA57284-B1AA-4FDF-9E12-B758E0E762B7}" type="datetimeFigureOut">
              <a:rPr lang="en-AU" smtClean="0"/>
              <a:t>11/09/2018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907595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2FA57284-B1AA-4FDF-9E12-B758E0E762B7}" type="datetimeFigureOut">
              <a:rPr lang="en-AU" smtClean="0"/>
              <a:t>11/09/2018</a:t>
            </a:fld>
            <a:endParaRPr lang="en-A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A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5E1C16BB-03F8-4283-AB4D-6DF788454445}" type="slidenum">
              <a:rPr lang="en-AU" smtClean="0"/>
              <a:t>‹#›</a:t>
            </a:fld>
            <a:endParaRPr lang="en-AU"/>
          </a:p>
        </p:txBody>
      </p:sp>
    </p:spTree>
    <p:extLst>
      <p:ext uri="{BB962C8B-B14F-4D97-AF65-F5344CB8AC3E}">
        <p14:creationId xmlns:p14="http://schemas.microsoft.com/office/powerpoint/2010/main" val="2924795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0A86E-788D-40F1-906A-71F4581CE8C3}"/>
              </a:ext>
            </a:extLst>
          </p:cNvPr>
          <p:cNvSpPr>
            <a:spLocks noGrp="1"/>
          </p:cNvSpPr>
          <p:nvPr>
            <p:ph type="ctrTitle"/>
          </p:nvPr>
        </p:nvSpPr>
        <p:spPr/>
        <p:txBody>
          <a:bodyPr/>
          <a:lstStyle/>
          <a:p>
            <a:r>
              <a:rPr lang="en-AU" dirty="0"/>
              <a:t>Pitch Title?</a:t>
            </a:r>
          </a:p>
        </p:txBody>
      </p:sp>
      <p:sp>
        <p:nvSpPr>
          <p:cNvPr id="3" name="Subtitle 2">
            <a:extLst>
              <a:ext uri="{FF2B5EF4-FFF2-40B4-BE49-F238E27FC236}">
                <a16:creationId xmlns:a16="http://schemas.microsoft.com/office/drawing/2014/main" id="{CB722852-2553-4C62-87BC-6CA4587239F8}"/>
              </a:ext>
            </a:extLst>
          </p:cNvPr>
          <p:cNvSpPr>
            <a:spLocks noGrp="1"/>
          </p:cNvSpPr>
          <p:nvPr>
            <p:ph type="subTitle" idx="1"/>
          </p:nvPr>
        </p:nvSpPr>
        <p:spPr/>
        <p:txBody>
          <a:bodyPr/>
          <a:lstStyle/>
          <a:p>
            <a:r>
              <a:rPr lang="en-AU" dirty="0"/>
              <a:t>Presented by Greg McIntyre &amp; Tiffany </a:t>
            </a:r>
            <a:r>
              <a:rPr lang="en-AU"/>
              <a:t>Gray</a:t>
            </a:r>
            <a:endParaRPr lang="en-AU" dirty="0"/>
          </a:p>
        </p:txBody>
      </p:sp>
    </p:spTree>
    <p:extLst>
      <p:ext uri="{BB962C8B-B14F-4D97-AF65-F5344CB8AC3E}">
        <p14:creationId xmlns:p14="http://schemas.microsoft.com/office/powerpoint/2010/main" val="1160665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3B594-A09D-40E3-9E48-4363837B6979}"/>
              </a:ext>
            </a:extLst>
          </p:cNvPr>
          <p:cNvSpPr>
            <a:spLocks noGrp="1"/>
          </p:cNvSpPr>
          <p:nvPr>
            <p:ph type="title"/>
          </p:nvPr>
        </p:nvSpPr>
        <p:spPr>
          <a:xfrm>
            <a:off x="883920" y="852792"/>
            <a:ext cx="9692640" cy="1325562"/>
          </a:xfrm>
        </p:spPr>
        <p:txBody>
          <a:bodyPr>
            <a:normAutofit fontScale="90000"/>
          </a:bodyPr>
          <a:lstStyle/>
          <a:p>
            <a:r>
              <a:rPr lang="en-AU" b="1" dirty="0"/>
              <a:t>Prevalence of CVD in Australia from 2014-2015, by age and sex</a:t>
            </a:r>
            <a:br>
              <a:rPr lang="en-AU" b="1" dirty="0"/>
            </a:br>
            <a:endParaRPr lang="en-AU" dirty="0"/>
          </a:p>
        </p:txBody>
      </p:sp>
      <p:pic>
        <p:nvPicPr>
          <p:cNvPr id="5" name="Content Placeholder 4">
            <a:extLst>
              <a:ext uri="{FF2B5EF4-FFF2-40B4-BE49-F238E27FC236}">
                <a16:creationId xmlns:a16="http://schemas.microsoft.com/office/drawing/2014/main" id="{C8CC7511-56F4-4D71-96C1-CC919F14B0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7170" y="2257424"/>
            <a:ext cx="7700670" cy="3971415"/>
          </a:xfrm>
        </p:spPr>
      </p:pic>
    </p:spTree>
    <p:extLst>
      <p:ext uri="{BB962C8B-B14F-4D97-AF65-F5344CB8AC3E}">
        <p14:creationId xmlns:p14="http://schemas.microsoft.com/office/powerpoint/2010/main" val="2266111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17004-270E-4855-9EFE-9E4359541CF8}"/>
              </a:ext>
            </a:extLst>
          </p:cNvPr>
          <p:cNvSpPr>
            <a:spLocks noGrp="1"/>
          </p:cNvSpPr>
          <p:nvPr>
            <p:ph type="title"/>
          </p:nvPr>
        </p:nvSpPr>
        <p:spPr>
          <a:xfrm>
            <a:off x="1080665" y="309777"/>
            <a:ext cx="9444266" cy="1325562"/>
          </a:xfrm>
        </p:spPr>
        <p:txBody>
          <a:bodyPr/>
          <a:lstStyle/>
          <a:p>
            <a:r>
              <a:rPr lang="en-AU" b="1" dirty="0"/>
              <a:t>Leading causes of death by sex in 2016</a:t>
            </a:r>
          </a:p>
        </p:txBody>
      </p:sp>
      <p:pic>
        <p:nvPicPr>
          <p:cNvPr id="5" name="Content Placeholder 4">
            <a:extLst>
              <a:ext uri="{FF2B5EF4-FFF2-40B4-BE49-F238E27FC236}">
                <a16:creationId xmlns:a16="http://schemas.microsoft.com/office/drawing/2014/main" id="{158D02C5-83CA-421A-8390-A6A085C7321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89923" y="1869054"/>
            <a:ext cx="7634180" cy="4251828"/>
          </a:xfrm>
        </p:spPr>
      </p:pic>
    </p:spTree>
    <p:extLst>
      <p:ext uri="{BB962C8B-B14F-4D97-AF65-F5344CB8AC3E}">
        <p14:creationId xmlns:p14="http://schemas.microsoft.com/office/powerpoint/2010/main" val="447898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83D12-3CAA-41B9-A0A7-A8EFCA77391A}"/>
              </a:ext>
            </a:extLst>
          </p:cNvPr>
          <p:cNvSpPr>
            <a:spLocks noGrp="1"/>
          </p:cNvSpPr>
          <p:nvPr>
            <p:ph type="title"/>
          </p:nvPr>
        </p:nvSpPr>
        <p:spPr/>
        <p:txBody>
          <a:bodyPr/>
          <a:lstStyle/>
          <a:p>
            <a:r>
              <a:rPr lang="en-AU" dirty="0"/>
              <a:t>Existing Technology</a:t>
            </a:r>
          </a:p>
        </p:txBody>
      </p:sp>
      <p:pic>
        <p:nvPicPr>
          <p:cNvPr id="5" name="Content Placeholder 4">
            <a:extLst>
              <a:ext uri="{FF2B5EF4-FFF2-40B4-BE49-F238E27FC236}">
                <a16:creationId xmlns:a16="http://schemas.microsoft.com/office/drawing/2014/main" id="{E0222B5D-5E3E-4480-8EA6-CDDA4F0CB78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64230" y="1969229"/>
            <a:ext cx="4891188" cy="4039686"/>
          </a:xfrm>
        </p:spPr>
      </p:pic>
      <p:pic>
        <p:nvPicPr>
          <p:cNvPr id="7" name="Picture 6">
            <a:extLst>
              <a:ext uri="{FF2B5EF4-FFF2-40B4-BE49-F238E27FC236}">
                <a16:creationId xmlns:a16="http://schemas.microsoft.com/office/drawing/2014/main" id="{329CF6BC-9C9F-446D-B2AA-074FBF4DD1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1177" y="2634383"/>
            <a:ext cx="4515628" cy="2709377"/>
          </a:xfrm>
          <a:prstGeom prst="rect">
            <a:avLst/>
          </a:prstGeom>
        </p:spPr>
      </p:pic>
    </p:spTree>
    <p:extLst>
      <p:ext uri="{BB962C8B-B14F-4D97-AF65-F5344CB8AC3E}">
        <p14:creationId xmlns:p14="http://schemas.microsoft.com/office/powerpoint/2010/main" val="3979350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D60E9-4AB3-425F-8939-60C224E58F6F}"/>
              </a:ext>
            </a:extLst>
          </p:cNvPr>
          <p:cNvSpPr>
            <a:spLocks noGrp="1"/>
          </p:cNvSpPr>
          <p:nvPr>
            <p:ph type="title"/>
          </p:nvPr>
        </p:nvSpPr>
        <p:spPr/>
        <p:txBody>
          <a:bodyPr/>
          <a:lstStyle/>
          <a:p>
            <a:r>
              <a:rPr lang="en-AU" dirty="0"/>
              <a:t>Sense</a:t>
            </a:r>
          </a:p>
        </p:txBody>
      </p:sp>
      <p:pic>
        <p:nvPicPr>
          <p:cNvPr id="5" name="Content Placeholder 4">
            <a:extLst>
              <a:ext uri="{FF2B5EF4-FFF2-40B4-BE49-F238E27FC236}">
                <a16:creationId xmlns:a16="http://schemas.microsoft.com/office/drawing/2014/main" id="{A36FD320-9937-41F4-8108-996679ADA03A}"/>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70357" t="27447"/>
          <a:stretch/>
        </p:blipFill>
        <p:spPr>
          <a:xfrm>
            <a:off x="3601615" y="1362267"/>
            <a:ext cx="3670042" cy="4840591"/>
          </a:xfrm>
        </p:spPr>
      </p:pic>
    </p:spTree>
    <p:extLst>
      <p:ext uri="{BB962C8B-B14F-4D97-AF65-F5344CB8AC3E}">
        <p14:creationId xmlns:p14="http://schemas.microsoft.com/office/powerpoint/2010/main" val="1157931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91E4D-6170-400D-8759-36C8E29B5016}"/>
              </a:ext>
            </a:extLst>
          </p:cNvPr>
          <p:cNvSpPr>
            <a:spLocks noGrp="1"/>
          </p:cNvSpPr>
          <p:nvPr>
            <p:ph type="title"/>
          </p:nvPr>
        </p:nvSpPr>
        <p:spPr/>
        <p:txBody>
          <a:bodyPr/>
          <a:lstStyle/>
          <a:p>
            <a:r>
              <a:rPr lang="en-AU" dirty="0"/>
              <a:t>Think</a:t>
            </a:r>
          </a:p>
        </p:txBody>
      </p:sp>
      <p:pic>
        <p:nvPicPr>
          <p:cNvPr id="5" name="Content Placeholder 4">
            <a:extLst>
              <a:ext uri="{FF2B5EF4-FFF2-40B4-BE49-F238E27FC236}">
                <a16:creationId xmlns:a16="http://schemas.microsoft.com/office/drawing/2014/main" id="{10D98979-4B70-4D3A-88EC-46352BE32E7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22026" y="1828800"/>
            <a:ext cx="8074798" cy="4351338"/>
          </a:xfrm>
        </p:spPr>
      </p:pic>
    </p:spTree>
    <p:extLst>
      <p:ext uri="{BB962C8B-B14F-4D97-AF65-F5344CB8AC3E}">
        <p14:creationId xmlns:p14="http://schemas.microsoft.com/office/powerpoint/2010/main" val="3344690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D33B1-DA5C-4099-BA04-2A044C44480F}"/>
              </a:ext>
            </a:extLst>
          </p:cNvPr>
          <p:cNvSpPr>
            <a:spLocks noGrp="1"/>
          </p:cNvSpPr>
          <p:nvPr>
            <p:ph type="title"/>
          </p:nvPr>
        </p:nvSpPr>
        <p:spPr/>
        <p:txBody>
          <a:bodyPr/>
          <a:lstStyle/>
          <a:p>
            <a:r>
              <a:rPr lang="en-AU" dirty="0"/>
              <a:t>Act</a:t>
            </a:r>
          </a:p>
        </p:txBody>
      </p:sp>
      <p:pic>
        <p:nvPicPr>
          <p:cNvPr id="5" name="Content Placeholder 4">
            <a:extLst>
              <a:ext uri="{FF2B5EF4-FFF2-40B4-BE49-F238E27FC236}">
                <a16:creationId xmlns:a16="http://schemas.microsoft.com/office/drawing/2014/main" id="{A4AF9932-6255-4324-980A-9B763BB15EAA}"/>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33149" r="28025"/>
          <a:stretch/>
        </p:blipFill>
        <p:spPr>
          <a:xfrm rot="16200000">
            <a:off x="3730443" y="1112251"/>
            <a:ext cx="3947341" cy="5478708"/>
          </a:xfrm>
        </p:spPr>
      </p:pic>
    </p:spTree>
    <p:extLst>
      <p:ext uri="{BB962C8B-B14F-4D97-AF65-F5344CB8AC3E}">
        <p14:creationId xmlns:p14="http://schemas.microsoft.com/office/powerpoint/2010/main" val="710374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31D74-1D39-48E9-AE64-461246CAC437}"/>
              </a:ext>
            </a:extLst>
          </p:cNvPr>
          <p:cNvSpPr>
            <a:spLocks noGrp="1"/>
          </p:cNvSpPr>
          <p:nvPr>
            <p:ph type="title"/>
          </p:nvPr>
        </p:nvSpPr>
        <p:spPr/>
        <p:txBody>
          <a:bodyPr/>
          <a:lstStyle/>
          <a:p>
            <a:r>
              <a:rPr lang="en-AU" dirty="0"/>
              <a:t>Future Tech</a:t>
            </a:r>
          </a:p>
        </p:txBody>
      </p:sp>
      <p:pic>
        <p:nvPicPr>
          <p:cNvPr id="5" name="Content Placeholder 4">
            <a:extLst>
              <a:ext uri="{FF2B5EF4-FFF2-40B4-BE49-F238E27FC236}">
                <a16:creationId xmlns:a16="http://schemas.microsoft.com/office/drawing/2014/main" id="{E758274F-B0C0-4E46-9C28-628039B8CBB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13599" y="1691322"/>
            <a:ext cx="3717223" cy="4351338"/>
          </a:xfrm>
        </p:spPr>
      </p:pic>
      <p:pic>
        <p:nvPicPr>
          <p:cNvPr id="7" name="Picture 6">
            <a:extLst>
              <a:ext uri="{FF2B5EF4-FFF2-40B4-BE49-F238E27FC236}">
                <a16:creationId xmlns:a16="http://schemas.microsoft.com/office/drawing/2014/main" id="{B2FD04DD-F559-4BBD-85B5-74BDC7F71F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75667" y="2133441"/>
            <a:ext cx="5334000" cy="3467100"/>
          </a:xfrm>
          <a:prstGeom prst="rect">
            <a:avLst/>
          </a:prstGeom>
        </p:spPr>
      </p:pic>
    </p:spTree>
    <p:extLst>
      <p:ext uri="{BB962C8B-B14F-4D97-AF65-F5344CB8AC3E}">
        <p14:creationId xmlns:p14="http://schemas.microsoft.com/office/powerpoint/2010/main" val="256495006"/>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604</TotalTime>
  <Words>573</Words>
  <Application>Microsoft Office PowerPoint</Application>
  <PresentationFormat>Widescreen</PresentationFormat>
  <Paragraphs>41</Paragraphs>
  <Slides>8</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Century Schoolbook</vt:lpstr>
      <vt:lpstr>Wingdings 2</vt:lpstr>
      <vt:lpstr>View</vt:lpstr>
      <vt:lpstr>Pitch Title?</vt:lpstr>
      <vt:lpstr>Prevalence of CVD in Australia from 2014-2015, by age and sex </vt:lpstr>
      <vt:lpstr>Leading causes of death by sex in 2016</vt:lpstr>
      <vt:lpstr>Existing Technology</vt:lpstr>
      <vt:lpstr>Sense</vt:lpstr>
      <vt:lpstr>Think</vt:lpstr>
      <vt:lpstr>Act</vt:lpstr>
      <vt:lpstr>Future Tech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TIFFANY GRAY</dc:creator>
  <cp:lastModifiedBy>TIFFANY GRAY</cp:lastModifiedBy>
  <cp:revision>21</cp:revision>
  <dcterms:created xsi:type="dcterms:W3CDTF">2018-09-11T04:41:58Z</dcterms:created>
  <dcterms:modified xsi:type="dcterms:W3CDTF">2018-09-11T14:52:36Z</dcterms:modified>
</cp:coreProperties>
</file>

<file path=docProps/thumbnail.jpeg>
</file>